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3" r:id="rId1"/>
  </p:sldMasterIdLst>
  <p:notesMasterIdLst>
    <p:notesMasterId r:id="rId27"/>
  </p:notesMasterIdLst>
  <p:sldIdLst>
    <p:sldId id="256" r:id="rId2"/>
    <p:sldId id="257" r:id="rId3"/>
    <p:sldId id="260" r:id="rId4"/>
    <p:sldId id="258" r:id="rId5"/>
    <p:sldId id="280" r:id="rId6"/>
    <p:sldId id="259" r:id="rId7"/>
    <p:sldId id="261" r:id="rId8"/>
    <p:sldId id="262" r:id="rId9"/>
    <p:sldId id="27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12192000" cy="6858000"/>
  <p:notesSz cx="6858000" cy="9144000"/>
  <p:embeddedFontLst>
    <p:embeddedFont>
      <p:font typeface="Wingdings 3" panose="05040102010807070707" pitchFamily="18" charset="2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pbqXI15PkK+bIzAsB02sNlI2U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52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742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581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45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042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3397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945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63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4659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2658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7" name="Google Shape;3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1372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313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204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1" name="Google Shape;3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9722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031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5" name="Google Shape;4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061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982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095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13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371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6774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5198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954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986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6526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50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56026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912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01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0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8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1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2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"/>
          <p:cNvSpPr txBox="1">
            <a:spLocks noGrp="1"/>
          </p:cNvSpPr>
          <p:nvPr>
            <p:ph type="ctrTitle"/>
          </p:nvPr>
        </p:nvSpPr>
        <p:spPr>
          <a:xfrm>
            <a:off x="1123019" y="539158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en-US" dirty="0"/>
              <a:t>MEETING FOR PARENTS OF OUR NEW JUNIOR </a:t>
            </a:r>
            <a:r>
              <a:rPr lang="en-US" dirty="0" smtClean="0"/>
              <a:t>INFANTS</a:t>
            </a:r>
            <a:endParaRPr dirty="0"/>
          </a:p>
        </p:txBody>
      </p:sp>
      <p:sp>
        <p:nvSpPr>
          <p:cNvPr id="250" name="Google Shape;250;p1"/>
          <p:cNvSpPr txBox="1">
            <a:spLocks noGrp="1"/>
          </p:cNvSpPr>
          <p:nvPr>
            <p:ph type="subTitle" idx="1"/>
          </p:nvPr>
        </p:nvSpPr>
        <p:spPr>
          <a:xfrm>
            <a:off x="871573" y="2222077"/>
            <a:ext cx="7766936" cy="53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en-US" dirty="0"/>
              <a:t>WELCOME TO </a:t>
            </a:r>
            <a:r>
              <a:rPr lang="en-US" dirty="0" smtClean="0"/>
              <a:t>KNOCKANES </a:t>
            </a:r>
            <a:r>
              <a:rPr lang="en-US" dirty="0"/>
              <a:t>NATIONAL SCHOOL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642" y="3035553"/>
            <a:ext cx="5209933" cy="2987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PARENTS ASSOCIATION</a:t>
            </a:r>
            <a:endParaRPr dirty="0"/>
          </a:p>
        </p:txBody>
      </p:sp>
      <p:sp>
        <p:nvSpPr>
          <p:cNvPr id="300" name="Google Shape;300;p7"/>
          <p:cNvSpPr txBox="1">
            <a:spLocks noGrp="1"/>
          </p:cNvSpPr>
          <p:nvPr>
            <p:ph sz="half" idx="1"/>
          </p:nvPr>
        </p:nvSpPr>
        <p:spPr>
          <a:xfrm>
            <a:off x="677334" y="1575373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Very well supported by our </a:t>
            </a:r>
            <a:r>
              <a:rPr lang="en-US" dirty="0" smtClean="0"/>
              <a:t>parents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Activities include: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Fundraisers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Maintenance work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In school </a:t>
            </a:r>
            <a:r>
              <a:rPr lang="en-US" dirty="0" smtClean="0"/>
              <a:t>initiatives &amp; events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Sharing of expertise!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School Masses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Great </a:t>
            </a:r>
            <a:r>
              <a:rPr lang="en-US" dirty="0"/>
              <a:t>comradery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Always welcoming of new </a:t>
            </a:r>
            <a:r>
              <a:rPr lang="en-US" dirty="0" smtClean="0"/>
              <a:t>members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AGM Sept/ Oct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2132544"/>
            <a:ext cx="5599367" cy="3936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SUPPORT TEACHING </a:t>
            </a:r>
            <a:endParaRPr/>
          </a:p>
        </p:txBody>
      </p:sp>
      <p:sp>
        <p:nvSpPr>
          <p:cNvPr id="307" name="Google Shape;307;p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Occasionally, pupils require extra support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Some short </a:t>
            </a:r>
            <a:r>
              <a:rPr lang="en-US" dirty="0" smtClean="0"/>
              <a:t>interventions – review &amp; adapt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Other more sustained </a:t>
            </a:r>
            <a:r>
              <a:rPr lang="en-US" dirty="0" smtClean="0"/>
              <a:t>intervention</a:t>
            </a:r>
            <a:endParaRPr lang="en-US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IE" dirty="0"/>
              <a:t>‘Fluid Groups</a:t>
            </a:r>
            <a:r>
              <a:rPr lang="en-IE" dirty="0" smtClean="0"/>
              <a:t>’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Infant </a:t>
            </a:r>
            <a:r>
              <a:rPr lang="en-US" dirty="0"/>
              <a:t>classes regularly receive support from our </a:t>
            </a:r>
            <a:r>
              <a:rPr lang="en-US" dirty="0" smtClean="0"/>
              <a:t>SET – reinforces class teaching, allows them to work in smaller focus groups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/>
              <a:t>SET – team teaching to support a whole school initiate </a:t>
            </a:r>
            <a:r>
              <a:rPr lang="en-US" dirty="0" err="1" smtClean="0"/>
              <a:t>eg</a:t>
            </a:r>
            <a:r>
              <a:rPr lang="en-US" dirty="0" smtClean="0"/>
              <a:t> Literacy </a:t>
            </a:r>
            <a:r>
              <a:rPr lang="en-US" dirty="0" err="1" smtClean="0"/>
              <a:t>Programme</a:t>
            </a:r>
            <a:r>
              <a:rPr lang="en-US" dirty="0" smtClean="0"/>
              <a:t>, Hand Writing, ICT…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Assessment and monitoring part of school life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/>
              <a:t>External supports; NEPS, CAMHS, Occupational </a:t>
            </a:r>
            <a:r>
              <a:rPr lang="en-US" dirty="0" smtClean="0"/>
              <a:t>Therapy, Speech &amp; Language Therapy etc. </a:t>
            </a:r>
            <a:endParaRPr dirty="0"/>
          </a:p>
          <a:p>
            <a:pPr marL="228600" lvl="0" indent="-5238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67" y="2160589"/>
            <a:ext cx="4811927" cy="339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JUNIOR INFANTS</a:t>
            </a:r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b="1" dirty="0">
                <a:latin typeface="Comic Sans MS"/>
                <a:ea typeface="Comic Sans MS"/>
                <a:cs typeface="Comic Sans MS"/>
                <a:sym typeface="Comic Sans MS"/>
              </a:rPr>
              <a:t>Initially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– </a:t>
            </a:r>
            <a:endParaRPr dirty="0"/>
          </a:p>
          <a:p>
            <a:pPr marL="628650" indent="-285750">
              <a:lnSpc>
                <a:spcPct val="120000"/>
              </a:lnSpc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Our first job is to settle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each child into their new school environment</a:t>
            </a:r>
          </a:p>
          <a:p>
            <a:pPr marL="628650" indent="-285750">
              <a:lnSpc>
                <a:spcPct val="120000"/>
              </a:lnSpc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Every child is an individual. </a:t>
            </a:r>
            <a:endParaRPr dirty="0"/>
          </a:p>
          <a:p>
            <a:pPr>
              <a:lnSpc>
                <a:spcPct val="120000"/>
              </a:lnSpc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Nerves are normal!</a:t>
            </a:r>
          </a:p>
          <a:p>
            <a:pPr>
              <a:lnSpc>
                <a:spcPct val="120000"/>
              </a:lnSpc>
            </a:pPr>
            <a:r>
              <a:rPr lang="en-IE" dirty="0" smtClean="0">
                <a:latin typeface="Comic Sans MS"/>
                <a:ea typeface="Comic Sans MS"/>
                <a:cs typeface="Comic Sans MS"/>
                <a:sym typeface="Comic Sans MS"/>
              </a:rPr>
              <a:t>No rush</a:t>
            </a:r>
          </a:p>
          <a:p>
            <a:pPr>
              <a:lnSpc>
                <a:spcPct val="120000"/>
              </a:lnSpc>
            </a:pPr>
            <a:r>
              <a:rPr lang="en-IE" sz="1800" dirty="0" smtClean="0">
                <a:latin typeface="Comic Sans MS"/>
                <a:ea typeface="Times New Roman"/>
                <a:cs typeface="Times New Roman"/>
                <a:sym typeface="Comic Sans MS"/>
              </a:rPr>
              <a:t>Happiness leads to learning.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00" y="1825305"/>
            <a:ext cx="5037012" cy="3905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omic Sans MS"/>
              <a:buNone/>
            </a:pPr>
            <a:r>
              <a:rPr lang="en-US" sz="4000" b="1" dirty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YOU NEED TO BEGIN NOW.</a:t>
            </a:r>
            <a: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00" dirty="0"/>
          </a:p>
        </p:txBody>
      </p:sp>
      <p:sp>
        <p:nvSpPr>
          <p:cNvPr id="321" name="Google Shape;321;p10"/>
          <p:cNvSpPr txBox="1">
            <a:spLocks noGrp="1"/>
          </p:cNvSpPr>
          <p:nvPr>
            <p:ph sz="half" idx="1"/>
          </p:nvPr>
        </p:nvSpPr>
        <p:spPr>
          <a:xfrm>
            <a:off x="549318" y="3138997"/>
            <a:ext cx="4184035" cy="328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en-US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endParaRPr lang="en-US" sz="1800" dirty="0" smtClean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 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Pupils need to be able to use the toilet independently.</a:t>
            </a:r>
            <a:endParaRPr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              c) Get them putting on their own coats, matching socks, counting forks to set the table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etc.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d) Need to understand rhyme. Recite nursery rhymes. Not old fashioned and we all know them. They can be said in the car, rhyme and memory</a:t>
            </a:r>
            <a:r>
              <a:rPr lang="en-US" sz="1800" dirty="0">
                <a:solidFill>
                  <a:srgbClr val="75A42E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800" dirty="0">
              <a:solidFill>
                <a:srgbClr val="75A42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               e)  Read to your child, everyday at least once a day. (They are entering a world of books)</a:t>
            </a:r>
            <a:endParaRPr dirty="0"/>
          </a:p>
        </p:txBody>
      </p:sp>
      <p:sp>
        <p:nvSpPr>
          <p:cNvPr id="322" name="Google Shape;322;p10"/>
          <p:cNvSpPr txBox="1">
            <a:spLocks noGrp="1"/>
          </p:cNvSpPr>
          <p:nvPr>
            <p:ph sz="half" idx="2"/>
          </p:nvPr>
        </p:nvSpPr>
        <p:spPr>
          <a:xfrm>
            <a:off x="5400866" y="3763611"/>
            <a:ext cx="4184034" cy="182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1788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5A42E"/>
              </a:buClr>
              <a:buSzPct val="125000"/>
              <a:buChar char="•"/>
            </a:pP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f) Buy </a:t>
            </a:r>
            <a:r>
              <a:rPr lang="en-US" sz="1800" dirty="0" err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coloured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paper,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white 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paper, safety scissors, glue and crayons and have it available to them.</a:t>
            </a:r>
            <a:endParaRPr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1788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                    g) Just because you weren’t good at something doesn’t mean they can’t be good at it. Be careful what you say.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8096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027996" y="1653595"/>
            <a:ext cx="38953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a) Allow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 to be an excellent school in their eyes. In their heads let them be confident in the knowledge that they are going to a fine school. Would you rather be going to a very good Knockanes School or to hear parents saying I don’t like this or that about it. </a:t>
            </a:r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1111"/>
              <a:buFont typeface="Comic Sans MS"/>
              <a:buNone/>
            </a:pPr>
            <a:r>
              <a:rPr lang="en-US" sz="40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SCHOOL BEGINS..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328" name="Google Shape;328;p11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School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opens &amp; supervision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begins – 8:50am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– </a:t>
            </a:r>
            <a:r>
              <a:rPr lang="en-IE" sz="1800" dirty="0" smtClean="0">
                <a:latin typeface="Comic Sans MS"/>
                <a:ea typeface="Comic Sans MS"/>
                <a:cs typeface="Comic Sans MS"/>
                <a:sym typeface="Comic Sans MS"/>
              </a:rPr>
              <a:t>Greeted at front door – yard time – 9:00am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75A42E"/>
              </a:buClr>
              <a:buSzPct val="125000"/>
              <a:buFont typeface="Comic Sans MS"/>
              <a:buChar char="-"/>
            </a:pP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Finish at 12pm for </a:t>
            </a:r>
            <a:r>
              <a:rPr lang="en-IE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week (until Wed 6</a:t>
            </a:r>
            <a:r>
              <a:rPr lang="en-IE" baseline="300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</a:t>
            </a:r>
            <a:r>
              <a:rPr lang="en-IE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Sept</a:t>
            </a:r>
            <a:r>
              <a:rPr lang="en-IE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 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75A42E"/>
              </a:buClr>
              <a:buSzPct val="125000"/>
              <a:buFont typeface="Comic Sans MS"/>
              <a:buChar char="-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School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is enough! Probably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no need to do anything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too demanding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after school for a few weeks/first term  as they’ll be exhausted.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 Don’t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worry about eating;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When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they settle they’ll eat.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75A42E"/>
              </a:buClr>
              <a:buSzPct val="125000"/>
              <a:buFont typeface="Comic Sans MS"/>
              <a:buChar char="-"/>
            </a:pP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Presume they had a good day.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 will 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hear it and see it if something is bothering them. </a:t>
            </a:r>
            <a:endParaRPr dirty="0"/>
          </a:p>
        </p:txBody>
      </p:sp>
      <p:sp>
        <p:nvSpPr>
          <p:cNvPr id="329" name="Google Shape;329;p11"/>
          <p:cNvSpPr txBox="1">
            <a:spLocks noGrp="1"/>
          </p:cNvSpPr>
          <p:nvPr>
            <p:ph sz="half" idx="2"/>
          </p:nvPr>
        </p:nvSpPr>
        <p:spPr>
          <a:xfrm>
            <a:off x="5208842" y="1813117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8576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75A42E"/>
              </a:buClr>
              <a:buSzPts val="2250"/>
              <a:buFont typeface="Comic Sans MS"/>
              <a:buChar char="-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Fresh air &amp; exercise is important! 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Sunday is wet and they spend the whole day on screen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they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 not going to be able to work with </a:t>
            </a:r>
            <a:r>
              <a:rPr lang="en-US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teacher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on Monday.</a:t>
            </a:r>
            <a:r>
              <a:rPr lang="en-US" sz="1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8096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434" y="3544968"/>
            <a:ext cx="4360926" cy="2482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LUNCHES</a:t>
            </a:r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Good healthy lunches. They don’t need sweet </a:t>
            </a: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treats e.g. chocolate croissants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, yoghurt rice cakes, petit </a:t>
            </a:r>
            <a:r>
              <a:rPr lang="en-US" sz="2400" dirty="0" err="1">
                <a:latin typeface="Comic Sans MS"/>
                <a:ea typeface="Comic Sans MS"/>
                <a:cs typeface="Comic Sans MS"/>
                <a:sym typeface="Comic Sans MS"/>
              </a:rPr>
              <a:t>filous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Fruit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, slice of bread, pieces of cheese, meat</a:t>
            </a: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…..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Water is ideal – fruit juices = more sugar!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IE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(2 breaks from 7</a:t>
            </a:r>
            <a:r>
              <a:rPr lang="en-IE" sz="2400" baseline="30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IE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Sept)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sp>
        <p:nvSpPr>
          <p:cNvPr id="336" name="Google Shape;336;p12"/>
          <p:cNvSpPr txBox="1">
            <a:spLocks noGrp="1"/>
          </p:cNvSpPr>
          <p:nvPr>
            <p:ph sz="half" idx="2"/>
          </p:nvPr>
        </p:nvSpPr>
        <p:spPr>
          <a:xfrm>
            <a:off x="9617640" y="2962629"/>
            <a:ext cx="1758816" cy="17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666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/>
          </a:p>
        </p:txBody>
      </p:sp>
      <p:pic>
        <p:nvPicPr>
          <p:cNvPr id="337" name="Google Shape;33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8474" y="1814866"/>
            <a:ext cx="246697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3975" y="1814866"/>
            <a:ext cx="2826046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8474" y="4179744"/>
            <a:ext cx="2466975" cy="211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0937" y="4179744"/>
            <a:ext cx="1621229" cy="2130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1111"/>
              <a:buFont typeface="Comic Sans MS"/>
              <a:buNone/>
            </a:pPr>
            <a:r>
              <a:rPr lang="en-US" sz="40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ENGLISH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788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Whole School Approach to </a:t>
            </a:r>
            <a:endParaRPr lang="en-US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-Reading </a:t>
            </a:r>
            <a:endParaRPr lang="en-US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Rhyme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Story </a:t>
            </a:r>
            <a:endParaRPr lang="en-US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- cursive letter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formation; get it right from the start even if it doesn’t look like the letter.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1788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        -Reading buddies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604526" y="1754892"/>
            <a:ext cx="523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i="1" dirty="0" smtClean="0">
                <a:latin typeface="Comic Sans MS" panose="030F0702030302020204" pitchFamily="66" charset="0"/>
              </a:rPr>
              <a:t>Homework Meeting in September </a:t>
            </a:r>
          </a:p>
          <a:p>
            <a:r>
              <a:rPr lang="en-IE" sz="1800" i="1" dirty="0" smtClean="0">
                <a:latin typeface="Comic Sans MS" panose="030F0702030302020204" pitchFamily="66" charset="0"/>
              </a:rPr>
              <a:t>with Class teacher to give further detail!</a:t>
            </a:r>
            <a:endParaRPr lang="en-IE" sz="1800" i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88" y="3102728"/>
            <a:ext cx="2670279" cy="31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57" y="2408464"/>
            <a:ext cx="7303641" cy="57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 b="1" dirty="0" smtClean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AISTEAR</a:t>
            </a:r>
            <a:br>
              <a:rPr lang="en-US" b="1" dirty="0" smtClean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b="1" dirty="0" smtClean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Through Play</a:t>
            </a:r>
            <a:endParaRPr dirty="0"/>
          </a:p>
        </p:txBody>
      </p:sp>
      <p:sp>
        <p:nvSpPr>
          <p:cNvPr id="354" name="Google Shape;354;p14"/>
          <p:cNvSpPr txBox="1">
            <a:spLocks noGrp="1"/>
          </p:cNvSpPr>
          <p:nvPr>
            <p:ph sz="half" idx="1"/>
          </p:nvPr>
        </p:nvSpPr>
        <p:spPr>
          <a:xfrm>
            <a:off x="476166" y="2142300"/>
            <a:ext cx="4184035" cy="4331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Thematic Approach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Imagination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2000" u="sng" dirty="0"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lang="en-US" sz="2000" u="sng" dirty="0" smtClean="0">
                <a:latin typeface="Comic Sans MS"/>
                <a:ea typeface="Comic Sans MS"/>
                <a:cs typeface="Comic Sans MS"/>
                <a:sym typeface="Comic Sans MS"/>
              </a:rPr>
              <a:t>ral language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2000" u="sng" dirty="0" smtClean="0">
                <a:latin typeface="Comic Sans MS"/>
                <a:sym typeface="Comic Sans MS"/>
              </a:rPr>
              <a:t>Literacy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2000" u="sng" dirty="0" smtClean="0">
                <a:latin typeface="Comic Sans MS"/>
                <a:sym typeface="Comic Sans MS"/>
              </a:rPr>
              <a:t>Numeracy</a:t>
            </a:r>
            <a:endParaRPr sz="2000" u="sng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Drama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Art</a:t>
            </a:r>
            <a:r>
              <a:rPr lang="en-US" dirty="0">
                <a:sym typeface="Comic Sans MS"/>
              </a:rPr>
              <a:t> </a:t>
            </a:r>
            <a:r>
              <a:rPr lang="en-US" dirty="0" smtClean="0">
                <a:sym typeface="Comic Sans MS"/>
              </a:rPr>
              <a:t>&amp;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Craft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i="1" dirty="0" smtClean="0">
                <a:latin typeface="Comic Sans MS"/>
                <a:ea typeface="Comic Sans MS"/>
                <a:cs typeface="Comic Sans MS"/>
                <a:sym typeface="Comic Sans MS"/>
              </a:rPr>
              <a:t>Play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i="1" dirty="0" smtClean="0">
                <a:latin typeface="Comic Sans MS"/>
                <a:ea typeface="Times New Roman"/>
                <a:cs typeface="Times New Roman"/>
                <a:sym typeface="Comic Sans MS"/>
              </a:rPr>
              <a:t>Group work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i="1" dirty="0" smtClean="0">
                <a:latin typeface="Comic Sans MS"/>
                <a:ea typeface="Times New Roman"/>
                <a:cs typeface="Times New Roman"/>
                <a:sym typeface="Comic Sans MS"/>
              </a:rPr>
              <a:t>Turn Taking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185" y="2212231"/>
            <a:ext cx="2853039" cy="377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1111"/>
              <a:buFont typeface="Comic Sans MS"/>
              <a:buNone/>
            </a:pPr>
            <a:r>
              <a:rPr lang="en-US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MATHS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Concrete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materials.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a. counting…every morning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b. Number 1- 10 - estimation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c. measure….size, weight, length,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volume – baking, gardening, etc.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d. time….days, seasons, time of day, o clock time.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e, Adding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f, higher order thinking..5 children in a car, 2 boys so how many girls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5238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182" y="1741170"/>
            <a:ext cx="3947820" cy="382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GAEILGE</a:t>
            </a:r>
            <a:endParaRPr/>
          </a:p>
        </p:txBody>
      </p:sp>
      <p:sp>
        <p:nvSpPr>
          <p:cNvPr id="372" name="Google Shape;372;p1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- Language is easy for 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them!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Interactive </a:t>
            </a:r>
            <a:r>
              <a:rPr lang="en-US" dirty="0" err="1" smtClean="0">
                <a:latin typeface="Comic Sans MS"/>
                <a:ea typeface="Comic Sans MS"/>
                <a:cs typeface="Comic Sans MS"/>
                <a:sym typeface="Comic Sans MS"/>
              </a:rPr>
              <a:t>Programme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 – </a:t>
            </a:r>
            <a:r>
              <a:rPr lang="en-US" dirty="0" err="1" smtClean="0">
                <a:latin typeface="Comic Sans MS"/>
                <a:ea typeface="Comic Sans MS"/>
                <a:cs typeface="Comic Sans MS"/>
                <a:sym typeface="Comic Sans MS"/>
              </a:rPr>
              <a:t>Caint</a:t>
            </a:r>
            <a:r>
              <a:rPr lang="en-US" dirty="0" smtClean="0">
                <a:latin typeface="Comic Sans MS"/>
                <a:ea typeface="Comic Sans MS"/>
                <a:cs typeface="Comic Sans MS"/>
                <a:sym typeface="Comic Sans MS"/>
              </a:rPr>
              <a:t> is </a:t>
            </a:r>
            <a:r>
              <a:rPr lang="en-US" dirty="0" err="1" smtClean="0">
                <a:latin typeface="Comic Sans MS"/>
                <a:ea typeface="Comic Sans MS"/>
                <a:cs typeface="Comic Sans MS"/>
                <a:sym typeface="Comic Sans MS"/>
              </a:rPr>
              <a:t>Cómhrá</a:t>
            </a:r>
            <a:endParaRPr lang="en-US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Songs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poetry,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stories,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dramaí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dirty="0" err="1">
                <a:latin typeface="Comic Sans MS"/>
                <a:ea typeface="Comic Sans MS"/>
                <a:cs typeface="Comic Sans MS"/>
                <a:sym typeface="Comic Sans MS"/>
              </a:rPr>
              <a:t>beaga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uppets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dirty="0" err="1" smtClean="0">
                <a:latin typeface="Comic Sans MS"/>
                <a:sym typeface="Comic Sans MS"/>
              </a:rPr>
              <a:t>Frásaí</a:t>
            </a:r>
            <a:r>
              <a:rPr lang="en-US" dirty="0" smtClean="0">
                <a:latin typeface="Comic Sans MS"/>
                <a:sym typeface="Comic Sans MS"/>
              </a:rPr>
              <a:t> </a:t>
            </a:r>
            <a:r>
              <a:rPr lang="en-US" dirty="0" err="1" smtClean="0">
                <a:latin typeface="Comic Sans MS"/>
                <a:sym typeface="Comic Sans MS"/>
              </a:rPr>
              <a:t>na</a:t>
            </a:r>
            <a:r>
              <a:rPr lang="en-US" dirty="0" smtClean="0">
                <a:latin typeface="Comic Sans MS"/>
                <a:sym typeface="Comic Sans MS"/>
              </a:rPr>
              <a:t> </a:t>
            </a:r>
            <a:r>
              <a:rPr lang="en-US" dirty="0" err="1" smtClean="0">
                <a:latin typeface="Comic Sans MS"/>
                <a:sym typeface="Comic Sans MS"/>
              </a:rPr>
              <a:t>Seachtaine</a:t>
            </a:r>
            <a:endParaRPr lang="en-US" dirty="0" smtClean="0">
              <a:latin typeface="Comic Sans MS"/>
              <a:sym typeface="Comic Sans MS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dirty="0" err="1" smtClean="0">
                <a:latin typeface="Comic Sans MS"/>
                <a:sym typeface="Comic Sans MS"/>
              </a:rPr>
              <a:t>Gaeilgóir</a:t>
            </a:r>
            <a:r>
              <a:rPr lang="en-US" dirty="0" smtClean="0">
                <a:latin typeface="Comic Sans MS"/>
                <a:sym typeface="Comic Sans MS"/>
              </a:rPr>
              <a:t> </a:t>
            </a:r>
            <a:r>
              <a:rPr lang="en-US" dirty="0" err="1" smtClean="0">
                <a:latin typeface="Comic Sans MS"/>
                <a:sym typeface="Comic Sans MS"/>
              </a:rPr>
              <a:t>na</a:t>
            </a:r>
            <a:r>
              <a:rPr lang="en-US" dirty="0" smtClean="0">
                <a:latin typeface="Comic Sans MS"/>
                <a:sym typeface="Comic Sans MS"/>
              </a:rPr>
              <a:t> </a:t>
            </a:r>
            <a:r>
              <a:rPr lang="en-US" dirty="0" err="1" smtClean="0">
                <a:latin typeface="Comic Sans MS"/>
                <a:sym typeface="Comic Sans MS"/>
              </a:rPr>
              <a:t>Seachtaine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9" y="2160589"/>
            <a:ext cx="5505450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INTRODUCTION</a:t>
            </a:r>
            <a:endParaRPr dirty="0"/>
          </a:p>
        </p:txBody>
      </p:sp>
      <p:sp>
        <p:nvSpPr>
          <p:cNvPr id="256" name="Google Shape;256;p2"/>
          <p:cNvSpPr txBox="1">
            <a:spLocks noGrp="1"/>
          </p:cNvSpPr>
          <p:nvPr>
            <p:ph sz="half" idx="1"/>
          </p:nvPr>
        </p:nvSpPr>
        <p:spPr>
          <a:xfrm>
            <a:off x="985964" y="1556404"/>
            <a:ext cx="4878389" cy="464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800" b="1" u="sng" dirty="0">
                <a:latin typeface="Comic Sans MS"/>
                <a:ea typeface="Comic Sans MS"/>
                <a:cs typeface="Comic Sans MS"/>
                <a:sym typeface="Comic Sans MS"/>
              </a:rPr>
              <a:t>Staff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6 Teaching Staff;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u="sng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en-US" sz="1800" u="sng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800" u="sng" dirty="0">
                <a:latin typeface="Comic Sans MS"/>
                <a:ea typeface="Comic Sans MS"/>
                <a:cs typeface="Comic Sans MS"/>
                <a:sym typeface="Comic Sans MS"/>
              </a:rPr>
              <a:t>classroom teachers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IE" dirty="0" smtClean="0"/>
              <a:t>Ms Niamh Fenton (J &amp; S Infants)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IE" dirty="0" smtClean="0"/>
              <a:t>Ms Maura Amy O Connor (1</a:t>
            </a:r>
            <a:r>
              <a:rPr lang="en-IE" baseline="30000" dirty="0" smtClean="0"/>
              <a:t>st</a:t>
            </a:r>
            <a:r>
              <a:rPr lang="en-IE" dirty="0" smtClean="0"/>
              <a:t>, 2</a:t>
            </a:r>
            <a:r>
              <a:rPr lang="en-IE" baseline="30000" dirty="0" smtClean="0"/>
              <a:t>nd</a:t>
            </a:r>
            <a:r>
              <a:rPr lang="en-IE" dirty="0" smtClean="0"/>
              <a:t> &amp; 3</a:t>
            </a:r>
            <a:r>
              <a:rPr lang="en-IE" baseline="30000" dirty="0" smtClean="0"/>
              <a:t>rd</a:t>
            </a:r>
            <a:r>
              <a:rPr lang="en-IE" dirty="0" smtClean="0"/>
              <a:t> Classes)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IE" dirty="0" smtClean="0"/>
              <a:t>Mr </a:t>
            </a:r>
            <a:r>
              <a:rPr lang="en-IE" dirty="0" err="1" smtClean="0"/>
              <a:t>Pádraig</a:t>
            </a:r>
            <a:r>
              <a:rPr lang="en-IE" dirty="0" smtClean="0"/>
              <a:t> O Connor (4</a:t>
            </a:r>
            <a:r>
              <a:rPr lang="en-IE" baseline="30000" dirty="0" smtClean="0"/>
              <a:t>th</a:t>
            </a:r>
            <a:r>
              <a:rPr lang="en-IE" dirty="0" smtClean="0"/>
              <a:t>, 5</a:t>
            </a:r>
            <a:r>
              <a:rPr lang="en-IE" baseline="30000" dirty="0" smtClean="0"/>
              <a:t>th</a:t>
            </a:r>
            <a:r>
              <a:rPr lang="en-IE" dirty="0" smtClean="0"/>
              <a:t> &amp; 6</a:t>
            </a:r>
            <a:r>
              <a:rPr lang="en-IE" baseline="30000" dirty="0" smtClean="0"/>
              <a:t>th</a:t>
            </a:r>
            <a:r>
              <a:rPr lang="en-IE" dirty="0" smtClean="0"/>
              <a:t> Classes)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800" u="sng" dirty="0">
                <a:latin typeface="Comic Sans MS"/>
                <a:ea typeface="Comic Sans MS"/>
                <a:cs typeface="Comic Sans MS"/>
                <a:sym typeface="Comic Sans MS"/>
              </a:rPr>
              <a:t>2 Special Education Teachers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IE" sz="1800" dirty="0" smtClean="0">
                <a:latin typeface="Comic Sans MS"/>
                <a:ea typeface="Comic Sans MS"/>
                <a:cs typeface="Comic Sans MS"/>
                <a:sym typeface="Comic Sans MS"/>
              </a:rPr>
              <a:t>Ms Lucy O Sullivan &amp; Ms </a:t>
            </a:r>
            <a:r>
              <a:rPr lang="en-IE" sz="1800" dirty="0" err="1" smtClean="0">
                <a:latin typeface="Comic Sans MS"/>
                <a:ea typeface="Comic Sans MS"/>
                <a:cs typeface="Comic Sans MS"/>
                <a:sym typeface="Comic Sans MS"/>
              </a:rPr>
              <a:t>Mairéad</a:t>
            </a:r>
            <a:r>
              <a:rPr lang="en-IE" sz="1800" dirty="0" smtClean="0">
                <a:latin typeface="Comic Sans MS"/>
                <a:ea typeface="Comic Sans MS"/>
                <a:cs typeface="Comic Sans MS"/>
                <a:sym typeface="Comic Sans MS"/>
              </a:rPr>
              <a:t> Fogarty</a:t>
            </a:r>
          </a:p>
          <a:p>
            <a:pPr marL="0" indent="0">
              <a:lnSpc>
                <a:spcPct val="120000"/>
              </a:lnSpc>
              <a:buClr>
                <a:schemeClr val="lt1"/>
              </a:buClr>
              <a:buSzPts val="2250"/>
              <a:buNone/>
            </a:pPr>
            <a:r>
              <a:rPr lang="en-IE" dirty="0">
                <a:latin typeface="Comic Sans MS"/>
                <a:sym typeface="Comic Sans MS"/>
              </a:rPr>
              <a:t>Ms Marie Cronin – Teacher of Special Class for Pupils who are Deaf &amp; Hard of Hearing. </a:t>
            </a:r>
            <a:endParaRPr lang="en-IE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lang="en-IE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7" name="Google Shape;257;p2"/>
          <p:cNvSpPr txBox="1">
            <a:spLocks noGrp="1"/>
          </p:cNvSpPr>
          <p:nvPr>
            <p:ph sz="half" idx="2"/>
          </p:nvPr>
        </p:nvSpPr>
        <p:spPr>
          <a:xfrm>
            <a:off x="6284977" y="1657669"/>
            <a:ext cx="4184034" cy="430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b="1" u="sng" dirty="0" smtClean="0">
                <a:latin typeface="Comic Sans MS"/>
                <a:ea typeface="Comic Sans MS"/>
                <a:cs typeface="Comic Sans MS"/>
                <a:sym typeface="Comic Sans MS"/>
              </a:rPr>
              <a:t>SNA Staff: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Noreen Moynihan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Aileen Doherty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err="1" smtClean="0">
                <a:latin typeface="Comic Sans MS"/>
                <a:ea typeface="Comic Sans MS"/>
                <a:cs typeface="Comic Sans MS"/>
                <a:sym typeface="Comic Sans MS"/>
              </a:rPr>
              <a:t>Úna</a:t>
            </a: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 O Connor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Marguerite O Donoghue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lang="en-US" sz="19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School Secretary: Marguerite O Donoghue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School Caretaker: Neil Desmond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Bus Escort: </a:t>
            </a:r>
            <a:r>
              <a:rPr lang="en-US" sz="1900" dirty="0" err="1" smtClean="0">
                <a:latin typeface="Comic Sans MS"/>
                <a:ea typeface="Comic Sans MS"/>
                <a:cs typeface="Comic Sans MS"/>
                <a:sym typeface="Comic Sans MS"/>
              </a:rPr>
              <a:t>Donal</a:t>
            </a: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 O Donoghue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lang="en-US" sz="1900" b="1" u="sng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lang="en-US" sz="1900" b="1" u="sng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1900" b="1" u="sng" dirty="0" smtClean="0">
                <a:latin typeface="Comic Sans MS"/>
                <a:ea typeface="Comic Sans MS"/>
                <a:cs typeface="Comic Sans MS"/>
                <a:sym typeface="Comic Sans MS"/>
              </a:rPr>
              <a:t>Enrolment</a:t>
            </a:r>
            <a:endParaRPr sz="19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900" dirty="0">
                <a:latin typeface="Comic Sans MS"/>
                <a:ea typeface="Comic Sans MS"/>
                <a:cs typeface="Comic Sans MS"/>
                <a:sym typeface="Comic Sans MS"/>
              </a:rPr>
              <a:t>Current Enrolment = </a:t>
            </a: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66</a:t>
            </a:r>
            <a:endParaRPr sz="19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</a:pPr>
            <a:r>
              <a:rPr lang="en-US" sz="1900" dirty="0">
                <a:latin typeface="Comic Sans MS"/>
                <a:ea typeface="Comic Sans MS"/>
                <a:cs typeface="Comic Sans MS"/>
                <a:sym typeface="Comic Sans MS"/>
              </a:rPr>
              <a:t>Looking forward to welcoming </a:t>
            </a:r>
            <a:r>
              <a:rPr lang="en-US" sz="1900" dirty="0" smtClean="0">
                <a:latin typeface="Comic Sans MS"/>
                <a:ea typeface="Comic Sans MS"/>
                <a:cs typeface="Comic Sans MS"/>
                <a:sym typeface="Comic Sans MS"/>
              </a:rPr>
              <a:t>15 </a:t>
            </a:r>
            <a:r>
              <a:rPr lang="en-US" sz="1900" dirty="0">
                <a:latin typeface="Comic Sans MS"/>
                <a:ea typeface="Comic Sans MS"/>
                <a:cs typeface="Comic Sans MS"/>
                <a:sym typeface="Comic Sans MS"/>
              </a:rPr>
              <a:t>new Junior Infants in Sept. </a:t>
            </a:r>
            <a:endParaRPr sz="1900" dirty="0"/>
          </a:p>
          <a:p>
            <a:pPr marL="228600" lvl="0" indent="-5238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/>
          </a:p>
        </p:txBody>
      </p:sp>
      <p:sp>
        <p:nvSpPr>
          <p:cNvPr id="380" name="Google Shape;380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Starts small…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Not for new teaching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It </a:t>
            </a:r>
            <a:r>
              <a:rPr lang="en-US" sz="1800" dirty="0">
                <a:latin typeface="Comic Sans MS"/>
                <a:ea typeface="Comic Sans MS"/>
                <a:cs typeface="Comic Sans MS"/>
                <a:sym typeface="Comic Sans MS"/>
              </a:rPr>
              <a:t>is to reinforce what we do at school</a:t>
            </a: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US" dirty="0" smtClean="0">
                <a:latin typeface="Comic Sans MS"/>
                <a:ea typeface="Times New Roman"/>
                <a:cs typeface="Times New Roman"/>
                <a:sym typeface="Comic Sans MS"/>
              </a:rPr>
              <a:t>Consistency is key!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IE" sz="1800" dirty="0" smtClean="0">
                <a:latin typeface="Comic Sans MS"/>
                <a:ea typeface="Comic Sans MS"/>
                <a:cs typeface="Comic Sans MS"/>
                <a:sym typeface="Comic Sans MS"/>
              </a:rPr>
              <a:t>Homework Folders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IE" dirty="0" smtClean="0">
                <a:latin typeface="Comic Sans MS"/>
                <a:ea typeface="Times New Roman"/>
                <a:cs typeface="Times New Roman"/>
                <a:sym typeface="Comic Sans MS"/>
              </a:rPr>
              <a:t>Literacy – NB!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IE" sz="1800" dirty="0" smtClean="0">
                <a:latin typeface="Comic Sans MS"/>
                <a:ea typeface="Times New Roman"/>
                <a:cs typeface="Times New Roman"/>
                <a:sym typeface="Comic Sans MS"/>
              </a:rPr>
              <a:t>10-20 mins is sufficient!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endParaRPr lang="en-IE" dirty="0">
              <a:latin typeface="Comic Sans MS"/>
              <a:ea typeface="Times New Roman"/>
              <a:cs typeface="Times New Roman"/>
              <a:sym typeface="Comic Sans M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IE" sz="1800" dirty="0" smtClean="0">
                <a:latin typeface="Comic Sans MS"/>
                <a:ea typeface="Times New Roman"/>
                <a:cs typeface="Times New Roman"/>
                <a:sym typeface="Comic Sans MS"/>
              </a:rPr>
              <a:t>Homework Club – 1</a:t>
            </a:r>
            <a:r>
              <a:rPr lang="en-IE" sz="1800" baseline="30000" dirty="0" smtClean="0">
                <a:latin typeface="Comic Sans MS"/>
                <a:ea typeface="Times New Roman"/>
                <a:cs typeface="Times New Roman"/>
                <a:sym typeface="Comic Sans MS"/>
              </a:rPr>
              <a:t>st</a:t>
            </a:r>
            <a:r>
              <a:rPr lang="en-IE" sz="1800" dirty="0" smtClean="0">
                <a:latin typeface="Comic Sans MS"/>
                <a:ea typeface="Times New Roman"/>
                <a:cs typeface="Times New Roman"/>
                <a:sym typeface="Comic Sans MS"/>
              </a:rPr>
              <a:t> – 6</a:t>
            </a:r>
            <a:r>
              <a:rPr lang="en-IE" sz="1800" baseline="30000" dirty="0" smtClean="0">
                <a:latin typeface="Comic Sans MS"/>
                <a:ea typeface="Times New Roman"/>
                <a:cs typeface="Times New Roman"/>
                <a:sym typeface="Comic Sans MS"/>
              </a:rPr>
              <a:t>th</a:t>
            </a:r>
            <a:r>
              <a:rPr lang="en-IE" sz="1800" dirty="0" smtClean="0">
                <a:latin typeface="Comic Sans MS"/>
                <a:ea typeface="Times New Roman"/>
                <a:cs typeface="Times New Roman"/>
                <a:sym typeface="Comic Sans MS"/>
              </a:rPr>
              <a:t> Classes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800" dirty="0" smtClean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177" y="1930400"/>
            <a:ext cx="4585779" cy="3438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omic Sans MS"/>
              <a:buNone/>
            </a:pPr>
            <a:r>
              <a:rPr lang="en-US" sz="40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CONFIDENCE</a:t>
            </a:r>
            <a:endParaRPr sz="4000">
              <a:solidFill>
                <a:schemeClr val="accent2"/>
              </a:solidFill>
            </a:endParaRPr>
          </a:p>
        </p:txBody>
      </p:sp>
      <p:sp>
        <p:nvSpPr>
          <p:cNvPr id="387" name="Google Shape;387;p18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228600" lvl="0" indent="-18060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6702"/>
              <a:buChar char="•"/>
            </a:pPr>
            <a:r>
              <a:rPr lang="en-US" sz="3000" dirty="0">
                <a:latin typeface="Comic Sans MS"/>
                <a:ea typeface="Comic Sans MS"/>
                <a:cs typeface="Comic Sans MS"/>
                <a:sym typeface="Comic Sans MS"/>
              </a:rPr>
              <a:t>The whole experience is about building confidence. Safe, safe to fail, move out of their comfort zone..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18060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6702"/>
              <a:buChar char="•"/>
            </a:pPr>
            <a:r>
              <a:rPr lang="en-US" sz="3000" dirty="0">
                <a:latin typeface="Comic Sans MS"/>
                <a:ea typeface="Comic Sans MS"/>
                <a:cs typeface="Comic Sans MS"/>
                <a:sym typeface="Comic Sans MS"/>
              </a:rPr>
              <a:t>            -Feel safe   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18060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6702"/>
              <a:buChar char="•"/>
            </a:pPr>
            <a:r>
              <a:rPr lang="en-US" sz="3000" dirty="0">
                <a:latin typeface="Comic Sans MS"/>
                <a:ea typeface="Comic Sans MS"/>
                <a:cs typeface="Comic Sans MS"/>
                <a:sym typeface="Comic Sans MS"/>
              </a:rPr>
              <a:t>            -Group work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18060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6702"/>
              <a:buChar char="•"/>
            </a:pPr>
            <a:r>
              <a:rPr lang="en-US" sz="3000" dirty="0">
                <a:latin typeface="Comic Sans MS"/>
                <a:ea typeface="Comic Sans MS"/>
                <a:cs typeface="Comic Sans MS"/>
                <a:sym typeface="Comic Sans MS"/>
              </a:rPr>
              <a:t>           - Change </a:t>
            </a: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seats</a:t>
            </a:r>
          </a:p>
          <a:p>
            <a:pPr marL="228600" lvl="0" indent="-18060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16702"/>
              <a:buChar char="•"/>
            </a:pP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Activities during the year: Football, Gardening, Gymnastics, Nature walks </a:t>
            </a:r>
            <a:r>
              <a:rPr lang="en-US" sz="3000" dirty="0" err="1" smtClean="0">
                <a:latin typeface="Comic Sans MS"/>
                <a:ea typeface="Comic Sans MS"/>
                <a:cs typeface="Comic Sans MS"/>
                <a:sym typeface="Comic Sans MS"/>
              </a:rPr>
              <a:t>etc</a:t>
            </a: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….</a:t>
            </a:r>
          </a:p>
          <a:p>
            <a:pPr marL="628650" lvl="1" indent="-180608">
              <a:lnSpc>
                <a:spcPct val="120000"/>
              </a:lnSpc>
              <a:buClr>
                <a:schemeClr val="lt1"/>
              </a:buClr>
              <a:buSzPct val="116702"/>
              <a:buChar char="•"/>
            </a:pPr>
            <a:r>
              <a:rPr lang="en-US" sz="2800" dirty="0" smtClean="0">
                <a:latin typeface="Comic Sans MS"/>
                <a:ea typeface="Times New Roman"/>
                <a:cs typeface="Times New Roman"/>
                <a:sym typeface="Comic Sans MS"/>
              </a:rPr>
              <a:t>- Working with ALL staff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16702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-US" sz="3000" dirty="0">
                <a:latin typeface="Times New Roman"/>
                <a:ea typeface="Times New Roman"/>
                <a:cs typeface="Times New Roman"/>
                <a:sym typeface="Times New Roman"/>
              </a:rPr>
              <a:t>             -</a:t>
            </a:r>
            <a:r>
              <a:rPr lang="en-US" sz="30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Visitors to our school: Ian </a:t>
            </a:r>
            <a:r>
              <a:rPr lang="en-US" sz="3000" dirty="0" err="1" smtClean="0">
                <a:latin typeface="Comic Sans MS"/>
                <a:ea typeface="Comic Sans MS"/>
                <a:cs typeface="Comic Sans MS"/>
                <a:sym typeface="Comic Sans MS"/>
              </a:rPr>
              <a:t>McGrigor</a:t>
            </a: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, Dan the Postman, </a:t>
            </a:r>
            <a:r>
              <a:rPr lang="en-US" sz="3000" dirty="0" err="1" smtClean="0">
                <a:latin typeface="Comic Sans MS"/>
                <a:ea typeface="Comic Sans MS"/>
                <a:cs typeface="Comic Sans MS"/>
                <a:sym typeface="Comic Sans MS"/>
              </a:rPr>
              <a:t>Mr</a:t>
            </a: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 Cooper, Coaches etc. </a:t>
            </a:r>
          </a:p>
          <a:p>
            <a:pPr marL="228600" lvl="0" indent="-16702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Times New Roman"/>
              <a:buChar char="•"/>
            </a:pPr>
            <a:r>
              <a:rPr lang="en-US" sz="3000" dirty="0" smtClean="0">
                <a:latin typeface="Comic Sans MS"/>
                <a:ea typeface="Comic Sans MS"/>
                <a:cs typeface="Comic Sans MS"/>
                <a:sym typeface="Comic Sans MS"/>
              </a:rPr>
              <a:t>Assemblies: Promoting &amp; rewarding positive behavior, celebrating achievements &amp; successes, presenting to our peers – YOU ARE AMAZING!</a:t>
            </a:r>
            <a:endParaRPr sz="3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14004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66811"/>
              <a:buFont typeface="Times New Roman"/>
              <a:buChar char="•"/>
            </a:pPr>
            <a:r>
              <a:rPr lang="en-US" sz="2694" dirty="0">
                <a:latin typeface="Comic Sans MS"/>
                <a:ea typeface="Comic Sans MS"/>
                <a:cs typeface="Comic Sans MS"/>
                <a:sym typeface="Comic Sans MS"/>
              </a:rPr>
              <a:t>            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689" y="2029968"/>
            <a:ext cx="5106371" cy="3708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n-US" dirty="0" smtClean="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Reminders:</a:t>
            </a:r>
            <a:endParaRPr dirty="0"/>
          </a:p>
        </p:txBody>
      </p:sp>
      <p:sp>
        <p:nvSpPr>
          <p:cNvPr id="394" name="Google Shape;394;p19"/>
          <p:cNvSpPr txBox="1">
            <a:spLocks noGrp="1"/>
          </p:cNvSpPr>
          <p:nvPr>
            <p:ph sz="half" idx="1"/>
          </p:nvPr>
        </p:nvSpPr>
        <p:spPr>
          <a:xfrm>
            <a:off x="267840" y="1547940"/>
            <a:ext cx="4184035" cy="469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185737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Uniform &amp; Belongings – label</a:t>
            </a:r>
          </a:p>
          <a:p>
            <a:pPr marL="228600" lvl="0" indent="-185737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Char char="•"/>
            </a:pPr>
            <a:r>
              <a:rPr lang="en-US" sz="1200" dirty="0" smtClean="0">
                <a:latin typeface="Comic Sans MS"/>
                <a:ea typeface="Comic Sans MS"/>
                <a:cs typeface="Comic Sans MS"/>
                <a:sym typeface="Comic Sans MS"/>
              </a:rPr>
              <a:t>Pencil Case </a:t>
            </a:r>
            <a:r>
              <a:rPr lang="en-US" sz="1200" dirty="0" smtClean="0">
                <a:latin typeface="Comic Sans MS"/>
                <a:ea typeface="Comic Sans MS"/>
                <a:cs typeface="Comic Sans MS"/>
                <a:sym typeface="Comic Sans MS"/>
              </a:rPr>
              <a:t>– 1?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Booklist – Free Book Scheme</a:t>
            </a:r>
            <a:endParaRPr sz="1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12pm </a:t>
            </a:r>
            <a:r>
              <a:rPr lang="en-US" sz="1400" dirty="0">
                <a:latin typeface="Comic Sans MS"/>
                <a:ea typeface="Comic Sans MS"/>
                <a:cs typeface="Comic Sans MS"/>
                <a:sym typeface="Comic Sans MS"/>
              </a:rPr>
              <a:t>for first </a:t>
            </a: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week</a:t>
            </a:r>
            <a:endParaRPr lang="en-US" sz="1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Size </a:t>
            </a:r>
            <a:r>
              <a:rPr lang="en-US" sz="1400" dirty="0">
                <a:latin typeface="Comic Sans MS"/>
                <a:ea typeface="Comic Sans MS"/>
                <a:cs typeface="Comic Sans MS"/>
                <a:sym typeface="Comic Sans MS"/>
              </a:rPr>
              <a:t>of </a:t>
            </a: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bag – no add on?</a:t>
            </a:r>
            <a:endParaRPr lang="en-US" sz="1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Lunch</a:t>
            </a:r>
            <a:r>
              <a:rPr lang="en-US" sz="1400" dirty="0">
                <a:latin typeface="Comic Sans MS"/>
                <a:ea typeface="Comic Sans MS"/>
                <a:cs typeface="Comic Sans MS"/>
                <a:sym typeface="Comic Sans MS"/>
              </a:rPr>
              <a:t>, healthy, no sugar/chocolate </a:t>
            </a:r>
            <a:r>
              <a:rPr lang="en-IE" sz="1400" dirty="0" smtClean="0">
                <a:latin typeface="Comic Sans MS"/>
                <a:ea typeface="Comic Sans MS"/>
                <a:cs typeface="Comic Sans MS"/>
                <a:sym typeface="Comic Sans MS"/>
              </a:rPr>
              <a:t>– allergies?</a:t>
            </a:r>
            <a:endParaRPr sz="1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Let </a:t>
            </a:r>
            <a:r>
              <a:rPr lang="en-US" sz="1400" dirty="0">
                <a:latin typeface="Comic Sans MS"/>
                <a:ea typeface="Comic Sans MS"/>
                <a:cs typeface="Comic Sans MS"/>
                <a:sym typeface="Comic Sans MS"/>
              </a:rPr>
              <a:t>them hear you say how happy they </a:t>
            </a: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will be </a:t>
            </a:r>
            <a:r>
              <a:rPr lang="en-US" sz="1400" dirty="0">
                <a:latin typeface="Comic Sans MS"/>
                <a:ea typeface="Comic Sans MS"/>
                <a:cs typeface="Comic Sans MS"/>
                <a:sym typeface="Comic Sans MS"/>
              </a:rPr>
              <a:t>at </a:t>
            </a:r>
            <a:r>
              <a:rPr lang="en-US" sz="1400" dirty="0" smtClean="0">
                <a:latin typeface="Comic Sans MS"/>
                <a:ea typeface="Comic Sans MS"/>
                <a:cs typeface="Comic Sans MS"/>
                <a:sym typeface="Comic Sans MS"/>
              </a:rPr>
              <a:t>school </a:t>
            </a:r>
            <a:r>
              <a:rPr lang="en-US" sz="1400" dirty="0" smtClean="0">
                <a:latin typeface="Comic Sans MS"/>
                <a:ea typeface="Comic Sans MS"/>
                <a:cs typeface="Comic Sans MS"/>
                <a:sym typeface="Wingdings" panose="05000000000000000000" pitchFamily="2" charset="2"/>
              </a:rPr>
              <a:t> </a:t>
            </a:r>
            <a:endParaRPr sz="1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200" dirty="0" smtClean="0">
                <a:latin typeface="Comic Sans MS"/>
                <a:ea typeface="Comic Sans MS"/>
                <a:cs typeface="Comic Sans MS"/>
                <a:sym typeface="Comic Sans MS"/>
              </a:rPr>
              <a:t>If you have a concern.... </a:t>
            </a: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200" dirty="0" smtClean="0">
                <a:latin typeface="Comic Sans MS"/>
                <a:ea typeface="Comic Sans MS"/>
                <a:cs typeface="Comic Sans MS"/>
                <a:sym typeface="Comic Sans MS"/>
              </a:rPr>
              <a:t>If we have a concern… </a:t>
            </a:r>
          </a:p>
          <a:p>
            <a:pPr marL="22860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600" i="1" dirty="0" smtClean="0">
                <a:latin typeface="Comic Sans MS"/>
                <a:ea typeface="Comic Sans MS"/>
                <a:cs typeface="Comic Sans MS"/>
                <a:sym typeface="Comic Sans MS"/>
              </a:rPr>
              <a:t>Building resilience is important</a:t>
            </a:r>
          </a:p>
          <a:p>
            <a:pPr marL="228600" lvl="0" indent="-22860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r>
              <a:rPr lang="en-US" sz="1600" i="1" dirty="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1600" i="1" dirty="0" smtClean="0">
                <a:latin typeface="Comic Sans MS"/>
                <a:ea typeface="Comic Sans MS"/>
                <a:cs typeface="Comic Sans MS"/>
                <a:sym typeface="Comic Sans MS"/>
              </a:rPr>
              <a:t>hare promptly – easier to solve</a:t>
            </a:r>
          </a:p>
          <a:p>
            <a:pPr marL="228600" lvl="0" indent="-228600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9999"/>
              <a:buFont typeface="Comic Sans MS"/>
              <a:buChar char="•"/>
            </a:pP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           </a:t>
            </a:r>
            <a:endParaRPr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506" y="1014579"/>
            <a:ext cx="2826774" cy="2526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464" y="3772510"/>
            <a:ext cx="3021679" cy="277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733" y="4235553"/>
            <a:ext cx="2804651" cy="2312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3986" y="2195344"/>
            <a:ext cx="416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omic Sans MS" panose="030F0702030302020204" pitchFamily="66" charset="0"/>
              </a:rPr>
              <a:t>After School Fun Club 1:40-2:40pm</a:t>
            </a:r>
            <a:endParaRPr lang="en-IE" dirty="0">
              <a:latin typeface="Comic Sans MS" panose="030F0702030302020204" pitchFamily="66" charset="0"/>
            </a:endParaRPr>
          </a:p>
          <a:p>
            <a:pPr algn="ctr"/>
            <a:r>
              <a:rPr lang="en-IE" dirty="0" smtClean="0">
                <a:latin typeface="Comic Sans MS" panose="030F0702030302020204" pitchFamily="66" charset="0"/>
              </a:rPr>
              <a:t>Contact: Marguerite</a:t>
            </a:r>
          </a:p>
          <a:p>
            <a:pPr algn="ctr"/>
            <a:r>
              <a:rPr lang="en-IE" dirty="0" smtClean="0">
                <a:latin typeface="Comic Sans MS" panose="030F0702030302020204" pitchFamily="66" charset="0"/>
              </a:rPr>
              <a:t>€4 per day</a:t>
            </a:r>
            <a:endParaRPr lang="en-IE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entury Gothic"/>
              <a:buNone/>
            </a:pPr>
            <a:r>
              <a:rPr lang="en-US" b="1">
                <a:solidFill>
                  <a:schemeClr val="accent2"/>
                </a:solidFill>
              </a:rPr>
              <a:t>Additional Accommodation Secured</a:t>
            </a:r>
            <a:endParaRPr/>
          </a:p>
        </p:txBody>
      </p:sp>
      <p:sp>
        <p:nvSpPr>
          <p:cNvPr id="401" name="Google Shape;401;p40"/>
          <p:cNvSpPr txBox="1">
            <a:spLocks noGrp="1"/>
          </p:cNvSpPr>
          <p:nvPr>
            <p:ph sz="half" idx="1"/>
          </p:nvPr>
        </p:nvSpPr>
        <p:spPr>
          <a:xfrm>
            <a:off x="677334" y="2160589"/>
            <a:ext cx="5165682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2 new classrooms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New </a:t>
            </a:r>
            <a:r>
              <a:rPr lang="en-US" dirty="0" smtClean="0"/>
              <a:t>Special Class </a:t>
            </a:r>
            <a:r>
              <a:rPr lang="en-US" dirty="0"/>
              <a:t>Room,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IE" dirty="0" smtClean="0"/>
              <a:t>1 additional Classroom for Mainstream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IE" dirty="0" smtClean="0"/>
              <a:t>Wheels are in motion…. We will get there!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16" y="1930400"/>
            <a:ext cx="4090035" cy="3168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omic Sans MS"/>
              <a:buNone/>
            </a:pPr>
            <a:r>
              <a:rPr lang="en-US" b="1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</a:t>
            </a:r>
            <a:endParaRPr/>
          </a:p>
        </p:txBody>
      </p:sp>
      <p:sp>
        <p:nvSpPr>
          <p:cNvPr id="408" name="Google Shape;408;p20"/>
          <p:cNvSpPr txBox="1">
            <a:spLocks noGrp="1"/>
          </p:cNvSpPr>
          <p:nvPr>
            <p:ph sz="half" idx="1"/>
          </p:nvPr>
        </p:nvSpPr>
        <p:spPr>
          <a:xfrm>
            <a:off x="677334" y="2160589"/>
            <a:ext cx="5412570" cy="406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/>
              <a:t>Thanks for your attendance </a:t>
            </a:r>
            <a:r>
              <a:rPr lang="en-US" sz="2600" dirty="0" smtClean="0"/>
              <a:t>today. </a:t>
            </a:r>
            <a:endParaRPr sz="26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/>
              <a:t>Any questions</a:t>
            </a:r>
            <a:r>
              <a:rPr lang="en-US" sz="2600" dirty="0" smtClean="0"/>
              <a:t>?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 smtClean="0"/>
              <a:t>Email: </a:t>
            </a:r>
            <a:endParaRPr sz="26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sz="2600" u="sng" dirty="0" smtClean="0">
                <a:solidFill>
                  <a:schemeClr val="hlink"/>
                </a:solidFill>
              </a:rPr>
              <a:t>knockanesnationalschool@gmail.com</a:t>
            </a:r>
            <a:endParaRPr sz="26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b="1" i="0" dirty="0"/>
              <a:t>‘Ni </a:t>
            </a:r>
            <a:r>
              <a:rPr lang="en-US" sz="2600" b="1" i="0" dirty="0" err="1"/>
              <a:t>neart</a:t>
            </a:r>
            <a:r>
              <a:rPr lang="en-US" sz="2600" b="1" i="0" dirty="0"/>
              <a:t> go </a:t>
            </a:r>
            <a:r>
              <a:rPr lang="en-US" sz="2600" b="1" i="0" dirty="0" err="1"/>
              <a:t>chur</a:t>
            </a:r>
            <a:r>
              <a:rPr lang="en-US" sz="2600" b="1" i="0" dirty="0"/>
              <a:t> le </a:t>
            </a:r>
            <a:r>
              <a:rPr lang="en-US" sz="2600" b="1" i="0" dirty="0" err="1"/>
              <a:t>chéile</a:t>
            </a:r>
            <a:r>
              <a:rPr lang="en-US" sz="2600" b="1" i="0" dirty="0"/>
              <a:t>’, </a:t>
            </a:r>
            <a:r>
              <a:rPr lang="en-US" sz="2600" b="0" i="0" dirty="0"/>
              <a:t>there is no strength without unity</a:t>
            </a:r>
            <a:r>
              <a:rPr lang="en-US" sz="2600" b="0" i="0" dirty="0" smtClean="0"/>
              <a:t>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 smtClean="0"/>
              <a:t>We are here to help!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 smtClean="0"/>
              <a:t>Looking forward to welcoming everyone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2600" dirty="0" smtClean="0"/>
              <a:t>On Wednesday 30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August!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endParaRPr lang="en-US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b="0" i="0" dirty="0"/>
              <a:t>​</a:t>
            </a:r>
            <a:endParaRPr dirty="0"/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08" y="1930401"/>
            <a:ext cx="5282911" cy="310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23" y="918210"/>
            <a:ext cx="55054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ETHOS</a:t>
            </a:r>
            <a:endParaRPr dirty="0"/>
          </a:p>
        </p:txBody>
      </p:sp>
      <p:sp>
        <p:nvSpPr>
          <p:cNvPr id="279" name="Google Shape;279;p4"/>
          <p:cNvSpPr txBox="1">
            <a:spLocks noGrp="1"/>
          </p:cNvSpPr>
          <p:nvPr>
            <p:ph sz="half" idx="1"/>
          </p:nvPr>
        </p:nvSpPr>
        <p:spPr>
          <a:xfrm>
            <a:off x="677334" y="1470323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25000"/>
            </a:pPr>
            <a:r>
              <a:rPr lang="en-US" i="1" dirty="0"/>
              <a:t>Warm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Homely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Approachable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Supportive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Understanding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Informal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One Family unit</a:t>
            </a:r>
            <a:endParaRPr i="1" dirty="0"/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/>
              <a:t>Community </a:t>
            </a:r>
            <a:r>
              <a:rPr lang="en-US" i="1" dirty="0" smtClean="0"/>
              <a:t>centered. </a:t>
            </a:r>
          </a:p>
          <a:p>
            <a:pPr>
              <a:lnSpc>
                <a:spcPct val="120000"/>
              </a:lnSpc>
              <a:buClr>
                <a:schemeClr val="lt1"/>
              </a:buClr>
              <a:buSzPct val="125000"/>
            </a:pPr>
            <a:r>
              <a:rPr lang="en-US" i="1" dirty="0" smtClean="0"/>
              <a:t>Inclusive</a:t>
            </a:r>
            <a:endParaRPr i="1" dirty="0"/>
          </a:p>
          <a:p>
            <a:pPr marL="228600" lvl="0" indent="-666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5000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935" y="766336"/>
            <a:ext cx="3517201" cy="2644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528" y="3640898"/>
            <a:ext cx="4754880" cy="2866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dirty="0" smtClean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FACILITIES &amp; RESOURCES</a:t>
            </a:r>
            <a:endParaRPr dirty="0"/>
          </a:p>
        </p:txBody>
      </p:sp>
      <p:sp>
        <p:nvSpPr>
          <p:cNvPr id="263" name="Google Shape;263;p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Astro Turf Pitch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Yard &amp; Grass Area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Biodiversity Garden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Chromebooks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iPads</a:t>
            </a:r>
            <a:endParaRPr lang="en-IE" dirty="0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Interactive Whiteboards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Comprehensive Literacy Resources &amp; programmes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IE" dirty="0" smtClean="0"/>
              <a:t>Sound System in each classroom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endParaRPr lang="en-IE" dirty="0" smtClean="0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endParaRPr lang="en-IE" dirty="0" smtClean="0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endParaRPr lang="en-I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71" y="1930400"/>
            <a:ext cx="4652076" cy="3451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School Activities: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422" y="1090597"/>
            <a:ext cx="4184035" cy="3880772"/>
          </a:xfrm>
        </p:spPr>
        <p:txBody>
          <a:bodyPr>
            <a:normAutofit fontScale="85000" lnSpcReduction="20000"/>
          </a:bodyPr>
          <a:lstStyle/>
          <a:p>
            <a:r>
              <a:rPr lang="en-IE" dirty="0" smtClean="0"/>
              <a:t>Sports:</a:t>
            </a:r>
          </a:p>
          <a:p>
            <a:r>
              <a:rPr lang="en-IE" dirty="0" smtClean="0"/>
              <a:t>Football, Hurling, Camogie</a:t>
            </a:r>
          </a:p>
          <a:p>
            <a:r>
              <a:rPr lang="en-IE" dirty="0" smtClean="0"/>
              <a:t>Basketball</a:t>
            </a:r>
          </a:p>
          <a:p>
            <a:r>
              <a:rPr lang="en-IE" dirty="0" smtClean="0"/>
              <a:t>Rugby, Golf, Gymnastics</a:t>
            </a:r>
          </a:p>
          <a:p>
            <a:r>
              <a:rPr lang="en-IE" dirty="0" smtClean="0"/>
              <a:t>Swimming</a:t>
            </a:r>
          </a:p>
          <a:p>
            <a:r>
              <a:rPr lang="en-IE" dirty="0" smtClean="0"/>
              <a:t>Dance</a:t>
            </a:r>
          </a:p>
          <a:p>
            <a:endParaRPr lang="en-IE" dirty="0" smtClean="0"/>
          </a:p>
          <a:p>
            <a:r>
              <a:rPr lang="en-IE" dirty="0" smtClean="0"/>
              <a:t>School Tours</a:t>
            </a:r>
          </a:p>
          <a:p>
            <a:r>
              <a:rPr lang="en-IE" dirty="0" smtClean="0"/>
              <a:t>Hikes</a:t>
            </a:r>
          </a:p>
          <a:p>
            <a:r>
              <a:rPr lang="en-IE" dirty="0" smtClean="0"/>
              <a:t>Nature Walks</a:t>
            </a:r>
          </a:p>
          <a:p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3373" y="2162589"/>
            <a:ext cx="4184034" cy="3880773"/>
          </a:xfrm>
        </p:spPr>
        <p:txBody>
          <a:bodyPr>
            <a:normAutofit fontScale="85000" lnSpcReduction="20000"/>
          </a:bodyPr>
          <a:lstStyle/>
          <a:p>
            <a:r>
              <a:rPr lang="en-IE" dirty="0" smtClean="0"/>
              <a:t>STEAM</a:t>
            </a:r>
          </a:p>
          <a:p>
            <a:r>
              <a:rPr lang="en-IE" dirty="0" err="1" smtClean="0"/>
              <a:t>Seachtain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Gaeilge</a:t>
            </a:r>
            <a:endParaRPr lang="en-IE" dirty="0" smtClean="0"/>
          </a:p>
          <a:p>
            <a:r>
              <a:rPr lang="en-IE" dirty="0" smtClean="0"/>
              <a:t>Biodiversity Week – Green Schools</a:t>
            </a:r>
          </a:p>
          <a:p>
            <a:r>
              <a:rPr lang="en-IE" dirty="0" smtClean="0"/>
              <a:t>Grandparents Day</a:t>
            </a:r>
          </a:p>
          <a:p>
            <a:r>
              <a:rPr lang="en-IE" dirty="0" smtClean="0"/>
              <a:t>Local History &amp; Geography tours</a:t>
            </a:r>
          </a:p>
          <a:p>
            <a:r>
              <a:rPr lang="en-IE" dirty="0" smtClean="0"/>
              <a:t>Talent Show</a:t>
            </a:r>
          </a:p>
          <a:p>
            <a:r>
              <a:rPr lang="en-IE" dirty="0" smtClean="0"/>
              <a:t>Sports Day</a:t>
            </a:r>
          </a:p>
          <a:p>
            <a:r>
              <a:rPr lang="en-IE" dirty="0" smtClean="0"/>
              <a:t>Music with Henry</a:t>
            </a:r>
          </a:p>
          <a:p>
            <a:r>
              <a:rPr lang="en-IE" dirty="0" smtClean="0"/>
              <a:t>Chess</a:t>
            </a:r>
          </a:p>
          <a:p>
            <a:endParaRPr lang="en-IE" dirty="0"/>
          </a:p>
          <a:p>
            <a:r>
              <a:rPr lang="en-IE" dirty="0" smtClean="0"/>
              <a:t>Student Council</a:t>
            </a:r>
          </a:p>
          <a:p>
            <a:r>
              <a:rPr lang="en-IE" dirty="0" smtClean="0"/>
              <a:t>Green School Committee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969" y="320930"/>
            <a:ext cx="3432734" cy="2710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47" y="3210386"/>
            <a:ext cx="3046857" cy="2384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4231928"/>
            <a:ext cx="3292219" cy="24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5395638" y="587535"/>
            <a:ext cx="442501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omic Sans MS"/>
              <a:buNone/>
            </a:pPr>
            <a:r>
              <a:rPr lang="en-US" sz="4400" dirty="0" smtClean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 Routine:</a:t>
            </a:r>
            <a:endParaRPr dirty="0"/>
          </a:p>
        </p:txBody>
      </p:sp>
      <p:sp>
        <p:nvSpPr>
          <p:cNvPr id="270" name="Google Shape;270;p39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Pupils in </a:t>
            </a:r>
            <a:r>
              <a:rPr lang="en-US" dirty="0" smtClean="0"/>
              <a:t>Knockanes NS wear </a:t>
            </a:r>
            <a:r>
              <a:rPr lang="en-US" dirty="0"/>
              <a:t>tracksuit </a:t>
            </a:r>
            <a:r>
              <a:rPr lang="en-IE" dirty="0" smtClean="0"/>
              <a:t>to school each day. </a:t>
            </a:r>
            <a:endParaRPr lang="en-IE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IE" dirty="0" smtClean="0"/>
              <a:t>Promotes &amp; support an active school life.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IE" dirty="0" smtClean="0"/>
              <a:t>Burgundy/ Wine Tracksuit &amp; Blue Polo Shirt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Shorts same material and </a:t>
            </a:r>
            <a:r>
              <a:rPr lang="en-US" dirty="0" err="1" smtClean="0"/>
              <a:t>colour</a:t>
            </a:r>
            <a:r>
              <a:rPr lang="en-US" dirty="0" smtClean="0"/>
              <a:t> as tracksuit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Widely </a:t>
            </a:r>
            <a:r>
              <a:rPr lang="en-US" dirty="0" smtClean="0"/>
              <a:t>available: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 err="1" smtClean="0"/>
              <a:t>Dunnes</a:t>
            </a:r>
            <a:r>
              <a:rPr lang="en-US" dirty="0" smtClean="0"/>
              <a:t>, M&amp;S, </a:t>
            </a:r>
            <a:r>
              <a:rPr lang="en-US" dirty="0" err="1" smtClean="0"/>
              <a:t>Walshe</a:t>
            </a:r>
            <a:r>
              <a:rPr lang="en-US" dirty="0" smtClean="0"/>
              <a:t> Bros. </a:t>
            </a:r>
            <a:endParaRPr lang="en-US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 smtClean="0"/>
              <a:t>Comfortable running shoes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20" y="707594"/>
            <a:ext cx="3871296" cy="1335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499" y="1908335"/>
            <a:ext cx="2269172" cy="410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omic Sans MS"/>
              <a:buNone/>
            </a:pPr>
            <a:r>
              <a:rPr lang="en-US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ALADDIN</a:t>
            </a:r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sz="half" idx="1"/>
          </p:nvPr>
        </p:nvSpPr>
        <p:spPr>
          <a:xfrm>
            <a:off x="677334" y="1630237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Communication APP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Family Notes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Events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Reminders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End of Year </a:t>
            </a:r>
            <a:r>
              <a:rPr lang="en-US" dirty="0" smtClean="0"/>
              <a:t>Reports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 smtClean="0"/>
              <a:t>Notes to &amp; from Class Teachers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 smtClean="0"/>
              <a:t>Absences &amp; late notes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 smtClean="0"/>
              <a:t>Permissions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Will be in touch regarding the use of same. </a:t>
            </a:r>
            <a:endParaRPr lang="en-US" dirty="0" smtClean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dirty="0"/>
          </a:p>
        </p:txBody>
      </p:sp>
      <p:pic>
        <p:nvPicPr>
          <p:cNvPr id="287" name="Google Shape;287;p5" descr="Aladdin (@AladdinSchools) | Twitter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tretch/>
        </p:blipFill>
        <p:spPr>
          <a:xfrm>
            <a:off x="5464002" y="1537938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SzPts val="3600"/>
            </a:pPr>
            <a:r>
              <a:rPr lang="en-US" dirty="0" smtClean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WEBSITE </a:t>
            </a:r>
            <a:r>
              <a:rPr lang="en-US" dirty="0" smtClean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  <a:hlinkClick r:id="rId3" action="ppaction://hlinksldjump"/>
              </a:rPr>
              <a:t>https</a:t>
            </a:r>
            <a:r>
              <a:rPr lang="en-US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  <a:hlinkClick r:id="rId3" action="ppaction://hlinksldjump"/>
              </a:rPr>
              <a:t>://www.knockanesns.ie/</a:t>
            </a:r>
            <a:endParaRPr dirty="0"/>
          </a:p>
        </p:txBody>
      </p:sp>
      <p:sp>
        <p:nvSpPr>
          <p:cNvPr id="293" name="Google Shape;293;p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Keep an eye on our website for;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Events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Photos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Policies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Family notes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Information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/>
              <a:t>Also check out our Facebook Page</a:t>
            </a:r>
            <a:r>
              <a:rPr lang="en-US" dirty="0" smtClean="0"/>
              <a:t>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dirty="0" err="1" smtClean="0"/>
              <a:t>Instragram</a:t>
            </a:r>
            <a:r>
              <a:rPr lang="en-US" dirty="0" smtClean="0"/>
              <a:t> ….. Coming SOON!</a:t>
            </a:r>
            <a:endParaRPr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37581" y="2441794"/>
            <a:ext cx="4184650" cy="2294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668438-A30C-E21D-851F-1AB47092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3"/>
                </a:solidFill>
                <a:latin typeface="Comic Sans MS" panose="030F0702030302020204" pitchFamily="66" charset="0"/>
              </a:rPr>
              <a:t>Board of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36950D-B070-53F4-2309-7EEF5C822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3853" y="2631634"/>
            <a:ext cx="4825158" cy="3416301"/>
          </a:xfrm>
        </p:spPr>
        <p:txBody>
          <a:bodyPr>
            <a:normAutofit/>
          </a:bodyPr>
          <a:lstStyle/>
          <a:p>
            <a:pPr algn="ctr"/>
            <a:r>
              <a:rPr lang="en-IE" b="1" dirty="0"/>
              <a:t>8 Members</a:t>
            </a:r>
          </a:p>
          <a:p>
            <a:r>
              <a:rPr lang="en-IE" dirty="0"/>
              <a:t>2 Patrons Nominees</a:t>
            </a:r>
          </a:p>
          <a:p>
            <a:r>
              <a:rPr lang="en-IE" dirty="0"/>
              <a:t>2 Staff Nominees</a:t>
            </a:r>
          </a:p>
          <a:p>
            <a:r>
              <a:rPr lang="en-IE" dirty="0"/>
              <a:t>2 Parent Nominees</a:t>
            </a:r>
          </a:p>
          <a:p>
            <a:r>
              <a:rPr lang="en-IE" dirty="0"/>
              <a:t>2 Community </a:t>
            </a:r>
            <a:r>
              <a:rPr lang="en-IE" dirty="0" smtClean="0"/>
              <a:t>Nominees</a:t>
            </a:r>
          </a:p>
          <a:p>
            <a:endParaRPr lang="en-IE" dirty="0"/>
          </a:p>
          <a:p>
            <a:r>
              <a:rPr lang="en-IE" dirty="0" smtClean="0"/>
              <a:t>New BOM to be formed in November 2023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84B249-6B29-976B-B0A5-D63D22695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989" y="2631635"/>
            <a:ext cx="4825159" cy="3416300"/>
          </a:xfrm>
        </p:spPr>
        <p:txBody>
          <a:bodyPr>
            <a:normAutofit/>
          </a:bodyPr>
          <a:lstStyle/>
          <a:p>
            <a:r>
              <a:rPr lang="en-IE" dirty="0"/>
              <a:t>BOM responsible for the effective operation of the school.</a:t>
            </a:r>
          </a:p>
          <a:p>
            <a:r>
              <a:rPr lang="en-IE" dirty="0"/>
              <a:t>Ratify all </a:t>
            </a:r>
            <a:r>
              <a:rPr lang="en-IE" dirty="0" smtClean="0"/>
              <a:t>policies &amp; appointments to staffing </a:t>
            </a:r>
            <a:endParaRPr lang="en-IE" dirty="0"/>
          </a:p>
          <a:p>
            <a:r>
              <a:rPr lang="en-IE" dirty="0"/>
              <a:t>Oversees Finances</a:t>
            </a:r>
          </a:p>
          <a:p>
            <a:r>
              <a:rPr lang="en-IE" dirty="0"/>
              <a:t>Meet regularly but at least 5 times per year.</a:t>
            </a:r>
          </a:p>
          <a:p>
            <a:r>
              <a:rPr lang="en-IE" dirty="0"/>
              <a:t>BOMs are extremely supportive elements of the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849" y="482114"/>
            <a:ext cx="2319337" cy="21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341</TotalTime>
  <Words>1376</Words>
  <Application>Microsoft Office PowerPoint</Application>
  <PresentationFormat>Widescreen</PresentationFormat>
  <Paragraphs>254</Paragraphs>
  <Slides>25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Twentieth Century</vt:lpstr>
      <vt:lpstr>Wingdings 3</vt:lpstr>
      <vt:lpstr>Century Gothic</vt:lpstr>
      <vt:lpstr>Times New Roman</vt:lpstr>
      <vt:lpstr>Trebuchet MS</vt:lpstr>
      <vt:lpstr>Wingdings</vt:lpstr>
      <vt:lpstr>Arial</vt:lpstr>
      <vt:lpstr>Comic Sans MS</vt:lpstr>
      <vt:lpstr>Facet</vt:lpstr>
      <vt:lpstr>MEETING FOR PARENTS OF OUR NEW JUNIOR INFANTS</vt:lpstr>
      <vt:lpstr>INTRODUCTION</vt:lpstr>
      <vt:lpstr>OUR ETHOS</vt:lpstr>
      <vt:lpstr>FACILITIES &amp; RESOURCES</vt:lpstr>
      <vt:lpstr>School Activities:</vt:lpstr>
      <vt:lpstr>School Routine:</vt:lpstr>
      <vt:lpstr>ALADDIN</vt:lpstr>
      <vt:lpstr>WEBSITE https://www.knockanesns.ie/</vt:lpstr>
      <vt:lpstr>Board of Management</vt:lpstr>
      <vt:lpstr>PARENTS ASSOCIATION</vt:lpstr>
      <vt:lpstr>SUPPORT TEACHING </vt:lpstr>
      <vt:lpstr>JUNIOR INFANTS</vt:lpstr>
      <vt:lpstr>THINGS YOU NEED TO BEGIN NOW. </vt:lpstr>
      <vt:lpstr>WHEN SCHOOL BEGINS.. </vt:lpstr>
      <vt:lpstr>LUNCHES</vt:lpstr>
      <vt:lpstr>ENGLISH </vt:lpstr>
      <vt:lpstr>AISTEAR Learning Through Play</vt:lpstr>
      <vt:lpstr>MATHS </vt:lpstr>
      <vt:lpstr>GAEILGE</vt:lpstr>
      <vt:lpstr>HOMEWORK</vt:lpstr>
      <vt:lpstr>CONFIDENCE</vt:lpstr>
      <vt:lpstr>Reminders:</vt:lpstr>
      <vt:lpstr>Additional Accommodation Secured</vt:lpstr>
      <vt:lpstr>THANK YOU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FOR PARENTS OF OUR NEW JUNIOR INFANTS.</dc:title>
  <dc:creator>IRENE OKEEFFE</dc:creator>
  <cp:lastModifiedBy>Knockanes NS</cp:lastModifiedBy>
  <cp:revision>18</cp:revision>
  <dcterms:created xsi:type="dcterms:W3CDTF">2021-06-01T14:00:08Z</dcterms:created>
  <dcterms:modified xsi:type="dcterms:W3CDTF">2023-06-15T11:28:01Z</dcterms:modified>
</cp:coreProperties>
</file>